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61" r:id="rId6"/>
    <p:sldId id="262" r:id="rId7"/>
    <p:sldId id="263" r:id="rId8"/>
    <p:sldId id="264"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2/17/2021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2/17/2021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2/17/2021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2/17/2021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2/17/2021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2/17/2021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L2Fyvh1nfuw" TargetMode="External"/><Relationship Id="rId2" Type="http://schemas.openxmlformats.org/officeDocument/2006/relationships/hyperlink" Target="https://www.youtube.com/watch?v=SQkgaJM2aq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UIQlQdED7A" TargetMode="External"/><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hyperlink" Target="https://www.youtube.com/watch?v=qs1bbJFLLN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UXwLBS3yUkA"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BLq5iHTSGA&amp;list=RDVBLq5iHTSGA&amp;index=1"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Ik8Qh_uZB6c"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png"/><Relationship Id="rId4" Type="http://schemas.openxmlformats.org/officeDocument/2006/relationships/hyperlink" Target="https://www.youtube.com/watch?v=zmm_XUiWXtE&amp;list=RDEMRrMt4jYjvlIqMZ57fetACA&amp;index=2"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hyperlink" Target="https://www.youtube.com/watch?v=WRe9JmdiiSs" TargetMode="External"/><Relationship Id="rId7" Type="http://schemas.openxmlformats.org/officeDocument/2006/relationships/image" Target="../media/image6.jpeg"/><Relationship Id="rId2" Type="http://schemas.openxmlformats.org/officeDocument/2006/relationships/hyperlink" Target="https://www.youtube.com/watch?v=O2J40UXelKA" TargetMode="External"/><Relationship Id="rId1" Type="http://schemas.openxmlformats.org/officeDocument/2006/relationships/slideLayout" Target="../slideLayouts/slideLayout15.xml"/><Relationship Id="rId6" Type="http://schemas.openxmlformats.org/officeDocument/2006/relationships/hyperlink" Target="https://www.virtualdrumming.com/drums/drums-basic-beats/drums-latin-beats.html" TargetMode="External"/><Relationship Id="rId5" Type="http://schemas.openxmlformats.org/officeDocument/2006/relationships/hyperlink" Target="https://www.youtube.com/watch?v=q5FOwr-jDwQ" TargetMode="External"/><Relationship Id="rId4" Type="http://schemas.openxmlformats.org/officeDocument/2006/relationships/hyperlink" Target="https://www.youtube.com/watch?v=dDqpjG13HXA" TargetMode="External"/><Relationship Id="rId9" Type="http://schemas.openxmlformats.org/officeDocument/2006/relationships/hyperlink" Target="https://www.youtube.com/watch?v=_1WOjprrTp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C78F3-FDE0-42E2-BCAE-9C902FC2A6C3}"/>
              </a:ext>
            </a:extLst>
          </p:cNvPr>
          <p:cNvSpPr>
            <a:spLocks noGrp="1"/>
          </p:cNvSpPr>
          <p:nvPr>
            <p:ph type="ctrTitle"/>
          </p:nvPr>
        </p:nvSpPr>
        <p:spPr>
          <a:xfrm>
            <a:off x="850790" y="1264256"/>
            <a:ext cx="9969610" cy="2965837"/>
          </a:xfrm>
        </p:spPr>
        <p:txBody>
          <a:bodyPr/>
          <a:lstStyle/>
          <a:p>
            <a:pPr algn="ctr"/>
            <a:r>
              <a:rPr lang="en-GB" b="1" dirty="0"/>
              <a:t>Contemporary </a:t>
            </a:r>
            <a:br>
              <a:rPr lang="en-GB" b="1" dirty="0"/>
            </a:br>
            <a:r>
              <a:rPr lang="en-GB" b="1" dirty="0" err="1"/>
              <a:t>latin</a:t>
            </a:r>
            <a:r>
              <a:rPr lang="en-GB" b="1" dirty="0"/>
              <a:t> music </a:t>
            </a:r>
          </a:p>
        </p:txBody>
      </p:sp>
    </p:spTree>
    <p:extLst>
      <p:ext uri="{BB962C8B-B14F-4D97-AF65-F5344CB8AC3E}">
        <p14:creationId xmlns:p14="http://schemas.microsoft.com/office/powerpoint/2010/main" val="136855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5C79-8770-4F2F-A7CF-6E3275CB2E00}"/>
              </a:ext>
            </a:extLst>
          </p:cNvPr>
          <p:cNvSpPr>
            <a:spLocks noGrp="1"/>
          </p:cNvSpPr>
          <p:nvPr>
            <p:ph type="title"/>
          </p:nvPr>
        </p:nvSpPr>
        <p:spPr>
          <a:xfrm>
            <a:off x="685800" y="207782"/>
            <a:ext cx="10820400" cy="1016719"/>
          </a:xfrm>
        </p:spPr>
        <p:txBody>
          <a:bodyPr/>
          <a:lstStyle/>
          <a:p>
            <a:pPr algn="ctr"/>
            <a:r>
              <a:rPr lang="en-GB" b="1" dirty="0"/>
              <a:t>CUBAN MUSIC</a:t>
            </a:r>
          </a:p>
        </p:txBody>
      </p:sp>
      <p:sp>
        <p:nvSpPr>
          <p:cNvPr id="3" name="Content Placeholder 2">
            <a:extLst>
              <a:ext uri="{FF2B5EF4-FFF2-40B4-BE49-F238E27FC236}">
                <a16:creationId xmlns:a16="http://schemas.microsoft.com/office/drawing/2014/main" id="{F3998C3D-1CA7-42F5-A9C0-730ED8AD3327}"/>
              </a:ext>
            </a:extLst>
          </p:cNvPr>
          <p:cNvSpPr>
            <a:spLocks noGrp="1"/>
          </p:cNvSpPr>
          <p:nvPr>
            <p:ph idx="1"/>
          </p:nvPr>
        </p:nvSpPr>
        <p:spPr>
          <a:xfrm>
            <a:off x="514184" y="4341892"/>
            <a:ext cx="11373015" cy="2011680"/>
          </a:xfrm>
        </p:spPr>
        <p:txBody>
          <a:bodyPr>
            <a:normAutofit/>
          </a:bodyPr>
          <a:lstStyle/>
          <a:p>
            <a:pPr marL="0" indent="0">
              <a:buNone/>
            </a:pPr>
            <a:r>
              <a:rPr lang="en-GB" sz="2400" b="1" dirty="0"/>
              <a:t>Instruments include piano, Spanish style guitar, electric guitar, bongos, </a:t>
            </a:r>
            <a:r>
              <a:rPr lang="en-GB" sz="2400" b="1" dirty="0" err="1"/>
              <a:t>congos</a:t>
            </a:r>
            <a:r>
              <a:rPr lang="en-GB" sz="2400" b="1" dirty="0"/>
              <a:t>, timbales, trumpet, trombone, claves, cowbell, maracas, guiro, double bass, electric bass, flute, saxophone, violin, </a:t>
            </a:r>
            <a:r>
              <a:rPr lang="en-GB" sz="2400" b="1" dirty="0" err="1">
                <a:hlinkClick r:id="rId2"/>
              </a:rPr>
              <a:t>tres</a:t>
            </a:r>
            <a:r>
              <a:rPr lang="en-GB" sz="2400" b="1" dirty="0">
                <a:hlinkClick r:id="rId2"/>
              </a:rPr>
              <a:t> </a:t>
            </a:r>
            <a:r>
              <a:rPr lang="en-GB" sz="2400" b="1" dirty="0" err="1">
                <a:hlinkClick r:id="rId2"/>
              </a:rPr>
              <a:t>cubana</a:t>
            </a:r>
            <a:r>
              <a:rPr lang="en-GB" sz="2400" b="1" dirty="0">
                <a:hlinkClick r:id="rId2"/>
              </a:rPr>
              <a:t> </a:t>
            </a:r>
            <a:r>
              <a:rPr lang="en-GB" sz="2400" b="1" dirty="0"/>
              <a:t>(a Cuban version of a guitar with 6 strings based over 3 notes in octave pairs) and the </a:t>
            </a:r>
            <a:r>
              <a:rPr lang="en-GB" sz="2400" b="1" dirty="0" err="1">
                <a:hlinkClick r:id="rId3"/>
              </a:rPr>
              <a:t>laoud</a:t>
            </a:r>
            <a:r>
              <a:rPr lang="en-GB" sz="2400" b="1" dirty="0">
                <a:hlinkClick r:id="rId3"/>
              </a:rPr>
              <a:t> (a lute type instrument with 12 strings in octave pairs). </a:t>
            </a:r>
            <a:endParaRPr lang="en-GB" sz="2400" b="1" dirty="0"/>
          </a:p>
        </p:txBody>
      </p:sp>
      <p:sp>
        <p:nvSpPr>
          <p:cNvPr id="5" name="TextBox 4">
            <a:extLst>
              <a:ext uri="{FF2B5EF4-FFF2-40B4-BE49-F238E27FC236}">
                <a16:creationId xmlns:a16="http://schemas.microsoft.com/office/drawing/2014/main" id="{11D1101F-FF8A-478B-9721-20F53274C256}"/>
              </a:ext>
            </a:extLst>
          </p:cNvPr>
          <p:cNvSpPr txBox="1"/>
          <p:nvPr/>
        </p:nvSpPr>
        <p:spPr>
          <a:xfrm>
            <a:off x="485030" y="1224501"/>
            <a:ext cx="5239909" cy="461665"/>
          </a:xfrm>
          <a:prstGeom prst="rect">
            <a:avLst/>
          </a:prstGeom>
          <a:noFill/>
        </p:spPr>
        <p:txBody>
          <a:bodyPr wrap="square" rtlCol="0">
            <a:spAutoFit/>
          </a:bodyPr>
          <a:lstStyle/>
          <a:p>
            <a:r>
              <a:rPr lang="en-GB" sz="2400" b="1" dirty="0"/>
              <a:t>Cuba is famous for its music. </a:t>
            </a:r>
          </a:p>
        </p:txBody>
      </p:sp>
      <p:sp>
        <p:nvSpPr>
          <p:cNvPr id="6" name="TextBox 5">
            <a:extLst>
              <a:ext uri="{FF2B5EF4-FFF2-40B4-BE49-F238E27FC236}">
                <a16:creationId xmlns:a16="http://schemas.microsoft.com/office/drawing/2014/main" id="{6BCF4645-7DD3-4811-A496-9F88AA74DBB5}"/>
              </a:ext>
            </a:extLst>
          </p:cNvPr>
          <p:cNvSpPr txBox="1"/>
          <p:nvPr/>
        </p:nvSpPr>
        <p:spPr>
          <a:xfrm>
            <a:off x="485030" y="1861997"/>
            <a:ext cx="11615529" cy="1107996"/>
          </a:xfrm>
          <a:prstGeom prst="rect">
            <a:avLst/>
          </a:prstGeom>
          <a:noFill/>
        </p:spPr>
        <p:txBody>
          <a:bodyPr wrap="square" rtlCol="0">
            <a:spAutoFit/>
          </a:bodyPr>
          <a:lstStyle/>
          <a:p>
            <a:r>
              <a:rPr lang="en-GB" sz="2400" b="1" dirty="0"/>
              <a:t>Salsa (meaning “sauce”) is the product of various Cuban musical genres including the Afro-Cuban cha </a:t>
            </a:r>
            <a:r>
              <a:rPr lang="en-GB" sz="2400" b="1" dirty="0" err="1"/>
              <a:t>cha</a:t>
            </a:r>
            <a:r>
              <a:rPr lang="en-GB" sz="2400" b="1" dirty="0"/>
              <a:t> and mambo, and the bolero from Spain. </a:t>
            </a:r>
          </a:p>
          <a:p>
            <a:endParaRPr lang="en-GB" dirty="0"/>
          </a:p>
        </p:txBody>
      </p:sp>
      <p:sp>
        <p:nvSpPr>
          <p:cNvPr id="8" name="TextBox 7">
            <a:extLst>
              <a:ext uri="{FF2B5EF4-FFF2-40B4-BE49-F238E27FC236}">
                <a16:creationId xmlns:a16="http://schemas.microsoft.com/office/drawing/2014/main" id="{23C8805C-A7B8-483C-8598-23DD671B206E}"/>
              </a:ext>
            </a:extLst>
          </p:cNvPr>
          <p:cNvSpPr txBox="1"/>
          <p:nvPr/>
        </p:nvSpPr>
        <p:spPr>
          <a:xfrm>
            <a:off x="485030" y="2864564"/>
            <a:ext cx="11505537" cy="1477328"/>
          </a:xfrm>
          <a:prstGeom prst="rect">
            <a:avLst/>
          </a:prstGeom>
          <a:noFill/>
        </p:spPr>
        <p:txBody>
          <a:bodyPr wrap="square" rtlCol="0">
            <a:spAutoFit/>
          </a:bodyPr>
          <a:lstStyle/>
          <a:p>
            <a:r>
              <a:rPr lang="en-GB" sz="2400" b="1" dirty="0"/>
              <a:t>Salsa developed in New York City in the 1960s. It can also incorporate North American music styles such as jazz. Salsa also occasionally incorporates elements of rock, R&amp;B and funk.</a:t>
            </a:r>
          </a:p>
          <a:p>
            <a:endParaRPr lang="en-GB" dirty="0"/>
          </a:p>
        </p:txBody>
      </p:sp>
    </p:spTree>
    <p:extLst>
      <p:ext uri="{BB962C8B-B14F-4D97-AF65-F5344CB8AC3E}">
        <p14:creationId xmlns:p14="http://schemas.microsoft.com/office/powerpoint/2010/main" val="172359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1000"/>
                                        <p:tgtEl>
                                          <p:spTgt spid="3">
                                            <p:txEl>
                                              <p:pRg st="0" end="0"/>
                                            </p:txEl>
                                          </p:spTgt>
                                        </p:tgtEl>
                                      </p:cBhvr>
                                    </p:animEffect>
                                    <p:anim calcmode="lin" valueType="num">
                                      <p:cBhvr>
                                        <p:cTn id="3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F176-55F2-4DEB-B869-D08DBA907916}"/>
              </a:ext>
            </a:extLst>
          </p:cNvPr>
          <p:cNvSpPr>
            <a:spLocks noGrp="1"/>
          </p:cNvSpPr>
          <p:nvPr>
            <p:ph type="title"/>
          </p:nvPr>
        </p:nvSpPr>
        <p:spPr>
          <a:xfrm>
            <a:off x="731520" y="135173"/>
            <a:ext cx="10774679" cy="691764"/>
          </a:xfrm>
        </p:spPr>
        <p:txBody>
          <a:bodyPr/>
          <a:lstStyle/>
          <a:p>
            <a:pPr algn="ctr"/>
            <a:r>
              <a:rPr lang="en-GB" b="1" dirty="0"/>
              <a:t>CLAVE</a:t>
            </a:r>
          </a:p>
        </p:txBody>
      </p:sp>
      <p:sp>
        <p:nvSpPr>
          <p:cNvPr id="3" name="Text Placeholder 2">
            <a:extLst>
              <a:ext uri="{FF2B5EF4-FFF2-40B4-BE49-F238E27FC236}">
                <a16:creationId xmlns:a16="http://schemas.microsoft.com/office/drawing/2014/main" id="{E8360D2E-823B-41C3-8C47-AC88FA483BA1}"/>
              </a:ext>
            </a:extLst>
          </p:cNvPr>
          <p:cNvSpPr>
            <a:spLocks noGrp="1"/>
          </p:cNvSpPr>
          <p:nvPr>
            <p:ph type="body" idx="1"/>
          </p:nvPr>
        </p:nvSpPr>
        <p:spPr>
          <a:xfrm>
            <a:off x="532738" y="1057524"/>
            <a:ext cx="8277308" cy="882546"/>
          </a:xfrm>
        </p:spPr>
        <p:txBody>
          <a:bodyPr>
            <a:normAutofit/>
          </a:bodyPr>
          <a:lstStyle/>
          <a:p>
            <a:pPr algn="l"/>
            <a:r>
              <a:rPr lang="en-GB" sz="2800" b="1" dirty="0"/>
              <a:t>All Cuban music is based around an underlying rhythmic pattern known as “Clave”.</a:t>
            </a:r>
          </a:p>
        </p:txBody>
      </p:sp>
      <p:pic>
        <p:nvPicPr>
          <p:cNvPr id="1028" name="Picture 4" descr="Image result for clave">
            <a:extLst>
              <a:ext uri="{FF2B5EF4-FFF2-40B4-BE49-F238E27FC236}">
                <a16:creationId xmlns:a16="http://schemas.microsoft.com/office/drawing/2014/main" id="{85C5357B-3122-46FE-8B89-3A2ACEFAA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58" y="2910128"/>
            <a:ext cx="7064992" cy="3431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0767D3C-D752-4706-B425-796A672D16FD}"/>
              </a:ext>
            </a:extLst>
          </p:cNvPr>
          <p:cNvSpPr txBox="1"/>
          <p:nvPr/>
        </p:nvSpPr>
        <p:spPr>
          <a:xfrm>
            <a:off x="7935402" y="2793416"/>
            <a:ext cx="3093719" cy="954107"/>
          </a:xfrm>
          <a:prstGeom prst="rect">
            <a:avLst/>
          </a:prstGeom>
          <a:noFill/>
        </p:spPr>
        <p:txBody>
          <a:bodyPr wrap="square" rtlCol="0">
            <a:spAutoFit/>
          </a:bodyPr>
          <a:lstStyle/>
          <a:p>
            <a:r>
              <a:rPr lang="en-GB" sz="2800" b="1" dirty="0">
                <a:hlinkClick r:id="rId3"/>
              </a:rPr>
              <a:t>Learn the Clave pattern here</a:t>
            </a:r>
            <a:endParaRPr lang="en-GB" sz="2800" b="1" dirty="0"/>
          </a:p>
        </p:txBody>
      </p:sp>
      <p:sp>
        <p:nvSpPr>
          <p:cNvPr id="6" name="TextBox 5">
            <a:extLst>
              <a:ext uri="{FF2B5EF4-FFF2-40B4-BE49-F238E27FC236}">
                <a16:creationId xmlns:a16="http://schemas.microsoft.com/office/drawing/2014/main" id="{707911A8-815A-4920-B6AA-CFC7605D1B2B}"/>
              </a:ext>
            </a:extLst>
          </p:cNvPr>
          <p:cNvSpPr txBox="1"/>
          <p:nvPr/>
        </p:nvSpPr>
        <p:spPr>
          <a:xfrm>
            <a:off x="7935402" y="3788847"/>
            <a:ext cx="3993543" cy="2677656"/>
          </a:xfrm>
          <a:prstGeom prst="rect">
            <a:avLst/>
          </a:prstGeom>
          <a:noFill/>
        </p:spPr>
        <p:txBody>
          <a:bodyPr wrap="square" rtlCol="0">
            <a:spAutoFit/>
          </a:bodyPr>
          <a:lstStyle/>
          <a:p>
            <a:r>
              <a:rPr lang="en-GB" sz="2800" b="1" dirty="0">
                <a:hlinkClick r:id="rId4"/>
              </a:rPr>
              <a:t>Currently the most famous song with a Clave rhythm is the Spanish dance song by Los del Río: Macarena</a:t>
            </a:r>
            <a:endParaRPr lang="en-GB" sz="2800" b="1" dirty="0"/>
          </a:p>
        </p:txBody>
      </p:sp>
      <p:sp>
        <p:nvSpPr>
          <p:cNvPr id="7" name="TextBox 6">
            <a:extLst>
              <a:ext uri="{FF2B5EF4-FFF2-40B4-BE49-F238E27FC236}">
                <a16:creationId xmlns:a16="http://schemas.microsoft.com/office/drawing/2014/main" id="{2BA5488D-6F0E-467F-BAC2-2B8169C185AE}"/>
              </a:ext>
            </a:extLst>
          </p:cNvPr>
          <p:cNvSpPr txBox="1"/>
          <p:nvPr/>
        </p:nvSpPr>
        <p:spPr>
          <a:xfrm>
            <a:off x="532737" y="2011679"/>
            <a:ext cx="7879742" cy="523220"/>
          </a:xfrm>
          <a:prstGeom prst="rect">
            <a:avLst/>
          </a:prstGeom>
          <a:noFill/>
        </p:spPr>
        <p:txBody>
          <a:bodyPr wrap="square" rtlCol="0">
            <a:spAutoFit/>
          </a:bodyPr>
          <a:lstStyle/>
          <a:p>
            <a:r>
              <a:rPr lang="en-GB" sz="2800" b="1" dirty="0"/>
              <a:t>This has become the basis for all Latin music. </a:t>
            </a:r>
          </a:p>
        </p:txBody>
      </p:sp>
      <p:pic>
        <p:nvPicPr>
          <p:cNvPr id="1030" name="Picture 6" descr="Image result for claves">
            <a:extLst>
              <a:ext uri="{FF2B5EF4-FFF2-40B4-BE49-F238E27FC236}">
                <a16:creationId xmlns:a16="http://schemas.microsoft.com/office/drawing/2014/main" id="{9FBFDE74-3D4F-4C44-9578-E602229F0E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2544" y="455922"/>
            <a:ext cx="2141370" cy="208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18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30"/>
                                        </p:tgtEl>
                                        <p:attrNameLst>
                                          <p:attrName>style.visibility</p:attrName>
                                        </p:attrNameLst>
                                      </p:cBhvr>
                                      <p:to>
                                        <p:strVal val="visible"/>
                                      </p:to>
                                    </p:set>
                                    <p:animEffect transition="in" filter="fade">
                                      <p:cBhvr>
                                        <p:cTn id="14" dur="500"/>
                                        <p:tgtEl>
                                          <p:spTgt spid="103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Effect transition="in" filter="fade">
                                      <p:cBhvr>
                                        <p:cTn id="33" dur="1000"/>
                                        <p:tgtEl>
                                          <p:spTgt spid="1028"/>
                                        </p:tgtEl>
                                      </p:cBhvr>
                                    </p:animEffect>
                                    <p:anim calcmode="lin" valueType="num">
                                      <p:cBhvr>
                                        <p:cTn id="34" dur="1000" fill="hold"/>
                                        <p:tgtEl>
                                          <p:spTgt spid="1028"/>
                                        </p:tgtEl>
                                        <p:attrNameLst>
                                          <p:attrName>ppt_x</p:attrName>
                                        </p:attrNameLst>
                                      </p:cBhvr>
                                      <p:tavLst>
                                        <p:tav tm="0">
                                          <p:val>
                                            <p:strVal val="#ppt_x"/>
                                          </p:val>
                                        </p:tav>
                                        <p:tav tm="100000">
                                          <p:val>
                                            <p:strVal val="#ppt_x"/>
                                          </p:val>
                                        </p:tav>
                                      </p:tavLst>
                                    </p:anim>
                                    <p:anim calcmode="lin" valueType="num">
                                      <p:cBhvr>
                                        <p:cTn id="35"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15C79-8770-4F2F-A7CF-6E3275CB2E00}"/>
              </a:ext>
            </a:extLst>
          </p:cNvPr>
          <p:cNvSpPr>
            <a:spLocks noGrp="1"/>
          </p:cNvSpPr>
          <p:nvPr>
            <p:ph type="title"/>
          </p:nvPr>
        </p:nvSpPr>
        <p:spPr>
          <a:xfrm>
            <a:off x="680499" y="274416"/>
            <a:ext cx="10820400" cy="1016719"/>
          </a:xfrm>
        </p:spPr>
        <p:txBody>
          <a:bodyPr>
            <a:normAutofit/>
          </a:bodyPr>
          <a:lstStyle/>
          <a:p>
            <a:pPr algn="ctr"/>
            <a:r>
              <a:rPr lang="en-GB" sz="4400" b="1" dirty="0"/>
              <a:t>CUBAN MUSIC</a:t>
            </a:r>
          </a:p>
        </p:txBody>
      </p:sp>
      <p:sp>
        <p:nvSpPr>
          <p:cNvPr id="3" name="Content Placeholder 2">
            <a:extLst>
              <a:ext uri="{FF2B5EF4-FFF2-40B4-BE49-F238E27FC236}">
                <a16:creationId xmlns:a16="http://schemas.microsoft.com/office/drawing/2014/main" id="{F3998C3D-1CA7-42F5-A9C0-730ED8AD3327}"/>
              </a:ext>
            </a:extLst>
          </p:cNvPr>
          <p:cNvSpPr>
            <a:spLocks noGrp="1"/>
          </p:cNvSpPr>
          <p:nvPr>
            <p:ph idx="1"/>
          </p:nvPr>
        </p:nvSpPr>
        <p:spPr>
          <a:xfrm>
            <a:off x="469126" y="5342230"/>
            <a:ext cx="11346511" cy="732567"/>
          </a:xfrm>
        </p:spPr>
        <p:txBody>
          <a:bodyPr>
            <a:noAutofit/>
          </a:bodyPr>
          <a:lstStyle/>
          <a:p>
            <a:pPr marL="0" indent="0">
              <a:lnSpc>
                <a:spcPct val="110000"/>
              </a:lnSpc>
              <a:buNone/>
            </a:pPr>
            <a:r>
              <a:rPr lang="en-GB" sz="2400" b="1" dirty="0"/>
              <a:t>His surname Segundo was a nickname given to him because he sang the second part, </a:t>
            </a:r>
            <a:r>
              <a:rPr lang="en-GB" sz="2400" b="1" dirty="0" err="1"/>
              <a:t>ie</a:t>
            </a:r>
            <a:r>
              <a:rPr lang="en-GB" sz="2400" b="1" dirty="0"/>
              <a:t>. the bass harmony.</a:t>
            </a:r>
          </a:p>
        </p:txBody>
      </p:sp>
      <p:sp>
        <p:nvSpPr>
          <p:cNvPr id="4" name="TextBox 3">
            <a:extLst>
              <a:ext uri="{FF2B5EF4-FFF2-40B4-BE49-F238E27FC236}">
                <a16:creationId xmlns:a16="http://schemas.microsoft.com/office/drawing/2014/main" id="{67A95F99-6119-45CC-A538-EB05EBA404F7}"/>
              </a:ext>
            </a:extLst>
          </p:cNvPr>
          <p:cNvSpPr txBox="1"/>
          <p:nvPr/>
        </p:nvSpPr>
        <p:spPr>
          <a:xfrm>
            <a:off x="469126" y="1353721"/>
            <a:ext cx="11346512" cy="830997"/>
          </a:xfrm>
          <a:prstGeom prst="rect">
            <a:avLst/>
          </a:prstGeom>
          <a:noFill/>
        </p:spPr>
        <p:txBody>
          <a:bodyPr wrap="square" rtlCol="0">
            <a:spAutoFit/>
          </a:bodyPr>
          <a:lstStyle/>
          <a:p>
            <a:r>
              <a:rPr lang="en-GB" sz="2400" b="1" dirty="0"/>
              <a:t>Buena Vista Social Club is an ensemble of experienced Cuban musicians established in 1996 to revive the music of pre-revolutionary Cuba. </a:t>
            </a:r>
          </a:p>
        </p:txBody>
      </p:sp>
      <p:sp>
        <p:nvSpPr>
          <p:cNvPr id="5" name="TextBox 4">
            <a:extLst>
              <a:ext uri="{FF2B5EF4-FFF2-40B4-BE49-F238E27FC236}">
                <a16:creationId xmlns:a16="http://schemas.microsoft.com/office/drawing/2014/main" id="{EEB7D605-FA94-47DB-9B97-B7854F93B980}"/>
              </a:ext>
            </a:extLst>
          </p:cNvPr>
          <p:cNvSpPr txBox="1"/>
          <p:nvPr/>
        </p:nvSpPr>
        <p:spPr>
          <a:xfrm>
            <a:off x="469126" y="2247304"/>
            <a:ext cx="11163632" cy="830997"/>
          </a:xfrm>
          <a:prstGeom prst="rect">
            <a:avLst/>
          </a:prstGeom>
          <a:noFill/>
        </p:spPr>
        <p:txBody>
          <a:bodyPr wrap="square" rtlCol="0">
            <a:spAutoFit/>
          </a:bodyPr>
          <a:lstStyle/>
          <a:p>
            <a:r>
              <a:rPr lang="en-GB" sz="2400" b="1" dirty="0"/>
              <a:t>The album was produced by American guitarist Ry </a:t>
            </a:r>
            <a:r>
              <a:rPr lang="en-GB" sz="2400" b="1" dirty="0" err="1"/>
              <a:t>Cooder</a:t>
            </a:r>
            <a:r>
              <a:rPr lang="en-GB" sz="2400" b="1" dirty="0"/>
              <a:t> and released in 1997. </a:t>
            </a:r>
          </a:p>
        </p:txBody>
      </p:sp>
      <p:sp>
        <p:nvSpPr>
          <p:cNvPr id="6" name="TextBox 5">
            <a:extLst>
              <a:ext uri="{FF2B5EF4-FFF2-40B4-BE49-F238E27FC236}">
                <a16:creationId xmlns:a16="http://schemas.microsoft.com/office/drawing/2014/main" id="{B26CFBAC-D7F9-4B02-9375-4B6F8ADCBFA8}"/>
              </a:ext>
            </a:extLst>
          </p:cNvPr>
          <p:cNvSpPr txBox="1"/>
          <p:nvPr/>
        </p:nvSpPr>
        <p:spPr>
          <a:xfrm>
            <a:off x="463827" y="3095991"/>
            <a:ext cx="11037072" cy="830997"/>
          </a:xfrm>
          <a:prstGeom prst="rect">
            <a:avLst/>
          </a:prstGeom>
          <a:noFill/>
        </p:spPr>
        <p:txBody>
          <a:bodyPr wrap="square" rtlCol="0">
            <a:spAutoFit/>
          </a:bodyPr>
          <a:lstStyle/>
          <a:p>
            <a:r>
              <a:rPr lang="en-GB" sz="2400" b="1" dirty="0"/>
              <a:t>The project involved both veteran and younger musicians. The oldest musician was 89 year old </a:t>
            </a:r>
            <a:r>
              <a:rPr lang="en-GB" sz="2400" b="1" dirty="0" err="1"/>
              <a:t>Compay</a:t>
            </a:r>
            <a:r>
              <a:rPr lang="en-GB" sz="2400" b="1" dirty="0"/>
              <a:t> Segundo. </a:t>
            </a:r>
            <a:endParaRPr lang="en-GB" sz="2400" dirty="0"/>
          </a:p>
        </p:txBody>
      </p:sp>
      <p:sp>
        <p:nvSpPr>
          <p:cNvPr id="7" name="TextBox 6">
            <a:extLst>
              <a:ext uri="{FF2B5EF4-FFF2-40B4-BE49-F238E27FC236}">
                <a16:creationId xmlns:a16="http://schemas.microsoft.com/office/drawing/2014/main" id="{349AE462-BB86-4170-B7E7-2CCDBEC128B9}"/>
              </a:ext>
            </a:extLst>
          </p:cNvPr>
          <p:cNvSpPr txBox="1"/>
          <p:nvPr/>
        </p:nvSpPr>
        <p:spPr>
          <a:xfrm>
            <a:off x="463827" y="4073118"/>
            <a:ext cx="11243144" cy="1200329"/>
          </a:xfrm>
          <a:prstGeom prst="rect">
            <a:avLst/>
          </a:prstGeom>
          <a:noFill/>
        </p:spPr>
        <p:txBody>
          <a:bodyPr wrap="square" rtlCol="0">
            <a:spAutoFit/>
          </a:bodyPr>
          <a:lstStyle/>
          <a:p>
            <a:r>
              <a:rPr lang="en-GB" sz="2400" b="1" dirty="0" err="1"/>
              <a:t>Compay</a:t>
            </a:r>
            <a:r>
              <a:rPr lang="en-GB" sz="2400" b="1" dirty="0"/>
              <a:t> composed the track “Chan </a:t>
            </a:r>
            <a:r>
              <a:rPr lang="en-GB" sz="2400" b="1" dirty="0" err="1"/>
              <a:t>Chan</a:t>
            </a:r>
            <a:r>
              <a:rPr lang="en-GB" sz="2400" b="1" dirty="0"/>
              <a:t>” which tells the story of a couple - Chan </a:t>
            </a:r>
            <a:r>
              <a:rPr lang="en-GB" sz="2400" b="1" dirty="0" err="1"/>
              <a:t>Chan</a:t>
            </a:r>
            <a:r>
              <a:rPr lang="en-GB" sz="2400" b="1" dirty="0"/>
              <a:t> and </a:t>
            </a:r>
            <a:r>
              <a:rPr lang="en-GB" sz="2400" b="1" dirty="0" err="1"/>
              <a:t>Juanica</a:t>
            </a:r>
            <a:r>
              <a:rPr lang="en-GB" sz="2400" b="1" dirty="0"/>
              <a:t> - who are building a house and go to the beach to get some sand. </a:t>
            </a:r>
          </a:p>
        </p:txBody>
      </p:sp>
    </p:spTree>
    <p:extLst>
      <p:ext uri="{BB962C8B-B14F-4D97-AF65-F5344CB8AC3E}">
        <p14:creationId xmlns:p14="http://schemas.microsoft.com/office/powerpoint/2010/main" val="207963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1000"/>
                                        <p:tgtEl>
                                          <p:spTgt spid="3">
                                            <p:txEl>
                                              <p:pRg st="0" end="0"/>
                                            </p:txEl>
                                          </p:spTgt>
                                        </p:tgtEl>
                                      </p:cBhvr>
                                    </p:animEffect>
                                    <p:anim calcmode="lin" valueType="num">
                                      <p:cBhvr>
                                        <p:cTn id="4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73B9-CE16-499A-8136-2F8EF043783F}"/>
              </a:ext>
            </a:extLst>
          </p:cNvPr>
          <p:cNvSpPr>
            <a:spLocks noGrp="1"/>
          </p:cNvSpPr>
          <p:nvPr>
            <p:ph type="title"/>
          </p:nvPr>
        </p:nvSpPr>
        <p:spPr>
          <a:xfrm>
            <a:off x="828924" y="1731543"/>
            <a:ext cx="10820400" cy="2802467"/>
          </a:xfrm>
        </p:spPr>
        <p:txBody>
          <a:bodyPr/>
          <a:lstStyle/>
          <a:p>
            <a:pPr algn="ctr"/>
            <a:r>
              <a:rPr lang="en-GB" b="1" dirty="0">
                <a:hlinkClick r:id="rId2"/>
              </a:rPr>
              <a:t>“Chan </a:t>
            </a:r>
            <a:r>
              <a:rPr lang="en-GB" b="1" dirty="0" err="1">
                <a:hlinkClick r:id="rId2"/>
              </a:rPr>
              <a:t>Chan</a:t>
            </a:r>
            <a:r>
              <a:rPr lang="en-GB" b="1" dirty="0">
                <a:hlinkClick r:id="rId2"/>
              </a:rPr>
              <a:t>” </a:t>
            </a:r>
            <a:br>
              <a:rPr lang="en-GB" b="1" dirty="0">
                <a:hlinkClick r:id="rId2"/>
              </a:rPr>
            </a:br>
            <a:r>
              <a:rPr lang="en-GB" b="1" dirty="0">
                <a:hlinkClick r:id="rId2"/>
              </a:rPr>
              <a:t>performed by Buena vista social club </a:t>
            </a:r>
            <a:br>
              <a:rPr lang="en-GB" b="1" dirty="0">
                <a:hlinkClick r:id="rId2"/>
              </a:rPr>
            </a:br>
            <a:r>
              <a:rPr lang="en-GB" b="1" dirty="0">
                <a:hlinkClick r:id="rId2"/>
              </a:rPr>
              <a:t>at the Carnegie hall </a:t>
            </a:r>
            <a:endParaRPr lang="en-GB" b="1" dirty="0"/>
          </a:p>
        </p:txBody>
      </p:sp>
    </p:spTree>
    <p:extLst>
      <p:ext uri="{BB962C8B-B14F-4D97-AF65-F5344CB8AC3E}">
        <p14:creationId xmlns:p14="http://schemas.microsoft.com/office/powerpoint/2010/main" val="985764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73B9-CE16-499A-8136-2F8EF043783F}"/>
              </a:ext>
            </a:extLst>
          </p:cNvPr>
          <p:cNvSpPr>
            <a:spLocks noGrp="1"/>
          </p:cNvSpPr>
          <p:nvPr>
            <p:ph type="title"/>
          </p:nvPr>
        </p:nvSpPr>
        <p:spPr>
          <a:xfrm>
            <a:off x="828924" y="1731543"/>
            <a:ext cx="10820400" cy="2802467"/>
          </a:xfrm>
        </p:spPr>
        <p:txBody>
          <a:bodyPr/>
          <a:lstStyle/>
          <a:p>
            <a:pPr algn="ctr"/>
            <a:r>
              <a:rPr lang="en-GB" b="1" dirty="0">
                <a:hlinkClick r:id="rId2"/>
              </a:rPr>
              <a:t>“</a:t>
            </a:r>
            <a:r>
              <a:rPr lang="it-IT" b="1" dirty="0">
                <a:hlinkClick r:id="rId2"/>
              </a:rPr>
              <a:t>da camino a la vereda</a:t>
            </a:r>
            <a:r>
              <a:rPr lang="en-GB" b="1" dirty="0">
                <a:hlinkClick r:id="rId2"/>
              </a:rPr>
              <a:t>” </a:t>
            </a:r>
            <a:br>
              <a:rPr lang="en-GB" b="1" dirty="0">
                <a:hlinkClick r:id="rId2"/>
              </a:rPr>
            </a:br>
            <a:r>
              <a:rPr lang="en-GB" b="1" dirty="0">
                <a:hlinkClick r:id="rId2"/>
              </a:rPr>
              <a:t>performed by Buena vista social club </a:t>
            </a:r>
            <a:br>
              <a:rPr lang="en-GB" b="1" dirty="0">
                <a:hlinkClick r:id="rId2"/>
              </a:rPr>
            </a:br>
            <a:endParaRPr lang="en-GB" b="1" dirty="0"/>
          </a:p>
        </p:txBody>
      </p:sp>
    </p:spTree>
    <p:extLst>
      <p:ext uri="{BB962C8B-B14F-4D97-AF65-F5344CB8AC3E}">
        <p14:creationId xmlns:p14="http://schemas.microsoft.com/office/powerpoint/2010/main" val="2930125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73B9-CE16-499A-8136-2F8EF043783F}"/>
              </a:ext>
            </a:extLst>
          </p:cNvPr>
          <p:cNvSpPr>
            <a:spLocks noGrp="1"/>
          </p:cNvSpPr>
          <p:nvPr>
            <p:ph type="title"/>
          </p:nvPr>
        </p:nvSpPr>
        <p:spPr>
          <a:xfrm>
            <a:off x="828924" y="1731543"/>
            <a:ext cx="10820400" cy="2802467"/>
          </a:xfrm>
        </p:spPr>
        <p:txBody>
          <a:bodyPr/>
          <a:lstStyle/>
          <a:p>
            <a:pPr algn="ctr"/>
            <a:r>
              <a:rPr lang="en-GB" b="1" dirty="0">
                <a:hlinkClick r:id="rId2"/>
              </a:rPr>
              <a:t>“</a:t>
            </a:r>
            <a:r>
              <a:rPr lang="it-IT" b="1" dirty="0">
                <a:hlinkClick r:id="rId2"/>
              </a:rPr>
              <a:t>El Cuarto De Tula</a:t>
            </a:r>
            <a:r>
              <a:rPr lang="en-GB" b="1" dirty="0">
                <a:hlinkClick r:id="rId2"/>
              </a:rPr>
              <a:t>” </a:t>
            </a:r>
            <a:br>
              <a:rPr lang="en-GB" b="1" dirty="0">
                <a:hlinkClick r:id="rId2"/>
              </a:rPr>
            </a:br>
            <a:r>
              <a:rPr lang="en-GB" b="1" dirty="0">
                <a:hlinkClick r:id="rId2"/>
              </a:rPr>
              <a:t>performed by Buena vista social club </a:t>
            </a:r>
            <a:br>
              <a:rPr lang="en-GB" b="1" dirty="0">
                <a:hlinkClick r:id="rId2"/>
              </a:rPr>
            </a:br>
            <a:endParaRPr lang="en-GB" b="1" dirty="0"/>
          </a:p>
        </p:txBody>
      </p:sp>
    </p:spTree>
    <p:extLst>
      <p:ext uri="{BB962C8B-B14F-4D97-AF65-F5344CB8AC3E}">
        <p14:creationId xmlns:p14="http://schemas.microsoft.com/office/powerpoint/2010/main" val="1636203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A73B9-CE16-499A-8136-2F8EF043783F}"/>
              </a:ext>
            </a:extLst>
          </p:cNvPr>
          <p:cNvSpPr>
            <a:spLocks noGrp="1"/>
          </p:cNvSpPr>
          <p:nvPr>
            <p:ph type="title"/>
          </p:nvPr>
        </p:nvSpPr>
        <p:spPr>
          <a:xfrm>
            <a:off x="970057" y="335900"/>
            <a:ext cx="10631557" cy="2351641"/>
          </a:xfrm>
        </p:spPr>
        <p:txBody>
          <a:bodyPr>
            <a:normAutofit/>
          </a:bodyPr>
          <a:lstStyle/>
          <a:p>
            <a:pPr algn="ctr"/>
            <a:r>
              <a:rPr lang="en-GB" b="1" dirty="0">
                <a:hlinkClick r:id="rId4"/>
              </a:rPr>
              <a:t>Buena vista social club </a:t>
            </a:r>
            <a:br>
              <a:rPr lang="en-GB" b="1" dirty="0">
                <a:hlinkClick r:id="rId4"/>
              </a:rPr>
            </a:br>
            <a:r>
              <a:rPr lang="en-GB" b="1" dirty="0">
                <a:hlinkClick r:id="rId4"/>
              </a:rPr>
              <a:t>Pianist </a:t>
            </a:r>
            <a:r>
              <a:rPr lang="en-GB" b="1" dirty="0" err="1">
                <a:hlinkClick r:id="rId4"/>
              </a:rPr>
              <a:t>ruben</a:t>
            </a:r>
            <a:r>
              <a:rPr lang="en-GB" b="1" dirty="0">
                <a:hlinkClick r:id="rId4"/>
              </a:rPr>
              <a:t> Gonzalez performing </a:t>
            </a:r>
            <a:br>
              <a:rPr lang="en-GB" b="1" dirty="0">
                <a:hlinkClick r:id="rId4"/>
              </a:rPr>
            </a:br>
            <a:r>
              <a:rPr lang="en-GB" b="1" dirty="0">
                <a:hlinkClick r:id="rId4"/>
              </a:rPr>
              <a:t>with </a:t>
            </a:r>
            <a:r>
              <a:rPr lang="en-GB" b="1" dirty="0" err="1">
                <a:hlinkClick r:id="rId4"/>
              </a:rPr>
              <a:t>ry</a:t>
            </a:r>
            <a:r>
              <a:rPr lang="en-GB" b="1" dirty="0">
                <a:hlinkClick r:id="rId4"/>
              </a:rPr>
              <a:t> </a:t>
            </a:r>
            <a:r>
              <a:rPr lang="en-GB" b="1" dirty="0" err="1">
                <a:hlinkClick r:id="rId4"/>
              </a:rPr>
              <a:t>cooder</a:t>
            </a:r>
            <a:endParaRPr lang="en-GB" b="1" dirty="0"/>
          </a:p>
        </p:txBody>
      </p:sp>
      <p:sp>
        <p:nvSpPr>
          <p:cNvPr id="3" name="TextBox 2">
            <a:extLst>
              <a:ext uri="{FF2B5EF4-FFF2-40B4-BE49-F238E27FC236}">
                <a16:creationId xmlns:a16="http://schemas.microsoft.com/office/drawing/2014/main" id="{519680B9-164E-4A7D-B30C-39DA7C97B6B0}"/>
              </a:ext>
            </a:extLst>
          </p:cNvPr>
          <p:cNvSpPr txBox="1"/>
          <p:nvPr/>
        </p:nvSpPr>
        <p:spPr>
          <a:xfrm>
            <a:off x="970057" y="2433100"/>
            <a:ext cx="10980754" cy="862802"/>
          </a:xfrm>
          <a:prstGeom prst="rect">
            <a:avLst/>
          </a:prstGeom>
          <a:noFill/>
        </p:spPr>
        <p:txBody>
          <a:bodyPr wrap="square" rtlCol="0">
            <a:spAutoFit/>
          </a:bodyPr>
          <a:lstStyle/>
          <a:p>
            <a:r>
              <a:rPr lang="en-GB" sz="2400" b="1" dirty="0"/>
              <a:t>Ruben Gonzalez created the modern Cuban piano sound which was developed from the mambo with added jazz harmonies.</a:t>
            </a:r>
          </a:p>
        </p:txBody>
      </p:sp>
      <p:sp>
        <p:nvSpPr>
          <p:cNvPr id="4" name="TextBox 3">
            <a:extLst>
              <a:ext uri="{FF2B5EF4-FFF2-40B4-BE49-F238E27FC236}">
                <a16:creationId xmlns:a16="http://schemas.microsoft.com/office/drawing/2014/main" id="{F740914A-2DA2-4B8E-A026-47ACE3AABE80}"/>
              </a:ext>
            </a:extLst>
          </p:cNvPr>
          <p:cNvSpPr txBox="1"/>
          <p:nvPr/>
        </p:nvSpPr>
        <p:spPr>
          <a:xfrm>
            <a:off x="970057" y="3562100"/>
            <a:ext cx="9573373" cy="1200329"/>
          </a:xfrm>
          <a:prstGeom prst="rect">
            <a:avLst/>
          </a:prstGeom>
          <a:noFill/>
        </p:spPr>
        <p:txBody>
          <a:bodyPr wrap="square" rtlCol="0">
            <a:spAutoFit/>
          </a:bodyPr>
          <a:lstStyle/>
          <a:p>
            <a:r>
              <a:rPr lang="en-GB" sz="2400" b="1" dirty="0"/>
              <a:t>On the Buena Vista Social Club album, he composed the </a:t>
            </a:r>
          </a:p>
          <a:p>
            <a:r>
              <a:rPr lang="en-GB" sz="2400" b="1" dirty="0"/>
              <a:t>piano track “Pueblo </a:t>
            </a:r>
            <a:r>
              <a:rPr lang="en-GB" sz="2400" b="1" dirty="0" err="1"/>
              <a:t>Noevo</a:t>
            </a:r>
            <a:r>
              <a:rPr lang="en-GB" sz="2400" b="1" dirty="0"/>
              <a:t>”. This starts with the </a:t>
            </a:r>
            <a:r>
              <a:rPr lang="en-GB" sz="2400" b="1" dirty="0" err="1"/>
              <a:t>danzon</a:t>
            </a:r>
            <a:r>
              <a:rPr lang="en-GB" sz="2400" b="1" dirty="0"/>
              <a:t> rhythm </a:t>
            </a:r>
          </a:p>
          <a:p>
            <a:r>
              <a:rPr lang="en-GB" sz="2400" b="1" dirty="0"/>
              <a:t>(a slow 2/4) followed by a mambo section. </a:t>
            </a:r>
          </a:p>
        </p:txBody>
      </p:sp>
      <p:sp>
        <p:nvSpPr>
          <p:cNvPr id="5" name="TextBox 4">
            <a:extLst>
              <a:ext uri="{FF2B5EF4-FFF2-40B4-BE49-F238E27FC236}">
                <a16:creationId xmlns:a16="http://schemas.microsoft.com/office/drawing/2014/main" id="{1BF8A194-AFEF-4267-9E39-B84A69E75050}"/>
              </a:ext>
            </a:extLst>
          </p:cNvPr>
          <p:cNvSpPr txBox="1"/>
          <p:nvPr/>
        </p:nvSpPr>
        <p:spPr>
          <a:xfrm>
            <a:off x="970056" y="5028627"/>
            <a:ext cx="10631557" cy="1200329"/>
          </a:xfrm>
          <a:prstGeom prst="rect">
            <a:avLst/>
          </a:prstGeom>
          <a:noFill/>
        </p:spPr>
        <p:txBody>
          <a:bodyPr wrap="square" rtlCol="0">
            <a:spAutoFit/>
          </a:bodyPr>
          <a:lstStyle/>
          <a:p>
            <a:r>
              <a:rPr lang="en-GB" sz="2400" b="1" dirty="0"/>
              <a:t>Solos are played by the piano, trumpet and bass. Often soloists will reference other melodies in their improvisation. In this tune the trumpet plays the opening lines from the jazz number “Stormy Weather”. </a:t>
            </a:r>
          </a:p>
        </p:txBody>
      </p:sp>
      <p:pic>
        <p:nvPicPr>
          <p:cNvPr id="6" name="Pueblo Nuevo">
            <a:hlinkClick r:id="" action="ppaction://media"/>
            <a:extLst>
              <a:ext uri="{FF2B5EF4-FFF2-40B4-BE49-F238E27FC236}">
                <a16:creationId xmlns:a16="http://schemas.microsoft.com/office/drawing/2014/main" id="{A61AD2EF-16E7-4CF3-A065-FE64EF255D6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17143" y="3680791"/>
            <a:ext cx="609600" cy="609600"/>
          </a:xfrm>
          <a:prstGeom prst="rect">
            <a:avLst/>
          </a:prstGeom>
        </p:spPr>
      </p:pic>
    </p:spTree>
    <p:extLst>
      <p:ext uri="{BB962C8B-B14F-4D97-AF65-F5344CB8AC3E}">
        <p14:creationId xmlns:p14="http://schemas.microsoft.com/office/powerpoint/2010/main" val="3704474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364643" fill="hold"/>
                                        <p:tgtEl>
                                          <p:spTgt spid="6"/>
                                        </p:tgtEl>
                                      </p:cBhvr>
                                    </p:cmd>
                                  </p:childTnLst>
                                </p:cTn>
                              </p:par>
                            </p:childTnLst>
                          </p:cTn>
                        </p:par>
                      </p:childTnLst>
                    </p:cTn>
                  </p:par>
                </p:childTnLst>
              </p:cTn>
              <p:nextCondLst>
                <p:cond evt="onClick" delay="0">
                  <p:tgtEl>
                    <p:spTgt spid="6"/>
                  </p:tgtEl>
                </p:cond>
              </p:nextCondLst>
            </p:seq>
            <p:audio>
              <p:cMediaNode vol="80000">
                <p:cTn id="29" fill="hold" display="0">
                  <p:stCondLst>
                    <p:cond delay="indefinite"/>
                  </p:stCondLst>
                  <p:endCondLst>
                    <p:cond evt="onStopAudio" delay="0">
                      <p:tgtEl>
                        <p:sldTgt/>
                      </p:tgtEl>
                    </p:cond>
                  </p:endCondLst>
                </p:cTn>
                <p:tgtEl>
                  <p:spTgt spid="6"/>
                </p:tgtEl>
              </p:cMediaNode>
            </p:audio>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68EB77-D2B9-428C-B79E-14FA8DBEA422}"/>
              </a:ext>
            </a:extLst>
          </p:cNvPr>
          <p:cNvSpPr>
            <a:spLocks noGrp="1"/>
          </p:cNvSpPr>
          <p:nvPr>
            <p:ph type="body" idx="1"/>
          </p:nvPr>
        </p:nvSpPr>
        <p:spPr>
          <a:xfrm rot="21147927">
            <a:off x="487522" y="4546502"/>
            <a:ext cx="1420021" cy="513794"/>
          </a:xfrm>
        </p:spPr>
        <p:txBody>
          <a:bodyPr/>
          <a:lstStyle/>
          <a:p>
            <a:r>
              <a:rPr lang="en-GB" b="1" dirty="0" err="1">
                <a:hlinkClick r:id="rId2"/>
              </a:rPr>
              <a:t>Danzon</a:t>
            </a:r>
            <a:endParaRPr lang="en-GB" b="1" dirty="0"/>
          </a:p>
        </p:txBody>
      </p:sp>
      <p:sp>
        <p:nvSpPr>
          <p:cNvPr id="6" name="Text Placeholder 5">
            <a:extLst>
              <a:ext uri="{FF2B5EF4-FFF2-40B4-BE49-F238E27FC236}">
                <a16:creationId xmlns:a16="http://schemas.microsoft.com/office/drawing/2014/main" id="{76FF0726-B19A-4B03-8EE1-A5C01998F343}"/>
              </a:ext>
            </a:extLst>
          </p:cNvPr>
          <p:cNvSpPr>
            <a:spLocks noGrp="1"/>
          </p:cNvSpPr>
          <p:nvPr>
            <p:ph type="body" sz="quarter" idx="3"/>
          </p:nvPr>
        </p:nvSpPr>
        <p:spPr>
          <a:xfrm rot="20625129">
            <a:off x="2219533" y="4809795"/>
            <a:ext cx="1470638" cy="682765"/>
          </a:xfrm>
        </p:spPr>
        <p:txBody>
          <a:bodyPr/>
          <a:lstStyle/>
          <a:p>
            <a:r>
              <a:rPr lang="en-GB" b="1" dirty="0">
                <a:hlinkClick r:id="rId3"/>
              </a:rPr>
              <a:t>Bolero</a:t>
            </a:r>
            <a:endParaRPr lang="en-GB" b="1" dirty="0"/>
          </a:p>
        </p:txBody>
      </p:sp>
      <p:sp>
        <p:nvSpPr>
          <p:cNvPr id="9" name="Text Placeholder 8">
            <a:extLst>
              <a:ext uri="{FF2B5EF4-FFF2-40B4-BE49-F238E27FC236}">
                <a16:creationId xmlns:a16="http://schemas.microsoft.com/office/drawing/2014/main" id="{6B4C7DDA-C668-474D-9698-6702869FB387}"/>
              </a:ext>
            </a:extLst>
          </p:cNvPr>
          <p:cNvSpPr>
            <a:spLocks noGrp="1"/>
          </p:cNvSpPr>
          <p:nvPr>
            <p:ph type="body" sz="quarter" idx="13"/>
          </p:nvPr>
        </p:nvSpPr>
        <p:spPr/>
        <p:txBody>
          <a:bodyPr/>
          <a:lstStyle/>
          <a:p>
            <a:endParaRPr lang="en-GB" dirty="0"/>
          </a:p>
        </p:txBody>
      </p:sp>
      <p:sp>
        <p:nvSpPr>
          <p:cNvPr id="11" name="Text Placeholder 10">
            <a:extLst>
              <a:ext uri="{FF2B5EF4-FFF2-40B4-BE49-F238E27FC236}">
                <a16:creationId xmlns:a16="http://schemas.microsoft.com/office/drawing/2014/main" id="{5BCA86D8-D0AC-459C-81F9-CC2D15881FD1}"/>
              </a:ext>
            </a:extLst>
          </p:cNvPr>
          <p:cNvSpPr>
            <a:spLocks noGrp="1"/>
          </p:cNvSpPr>
          <p:nvPr>
            <p:ph type="body" sz="half" idx="20"/>
          </p:nvPr>
        </p:nvSpPr>
        <p:spPr/>
        <p:txBody>
          <a:bodyPr/>
          <a:lstStyle/>
          <a:p>
            <a:endParaRPr lang="en-GB"/>
          </a:p>
        </p:txBody>
      </p:sp>
      <p:sp>
        <p:nvSpPr>
          <p:cNvPr id="12" name="TextBox 11">
            <a:hlinkClick r:id="rId4"/>
            <a:extLst>
              <a:ext uri="{FF2B5EF4-FFF2-40B4-BE49-F238E27FC236}">
                <a16:creationId xmlns:a16="http://schemas.microsoft.com/office/drawing/2014/main" id="{1FB5DED1-D075-4B38-8924-5D17B80872D6}"/>
              </a:ext>
            </a:extLst>
          </p:cNvPr>
          <p:cNvSpPr txBox="1"/>
          <p:nvPr/>
        </p:nvSpPr>
        <p:spPr>
          <a:xfrm rot="1321080">
            <a:off x="192936" y="2742623"/>
            <a:ext cx="1488037" cy="461665"/>
          </a:xfrm>
          <a:prstGeom prst="rect">
            <a:avLst/>
          </a:prstGeom>
          <a:noFill/>
        </p:spPr>
        <p:txBody>
          <a:bodyPr wrap="square" rtlCol="0">
            <a:spAutoFit/>
          </a:bodyPr>
          <a:lstStyle/>
          <a:p>
            <a:pPr algn="ctr"/>
            <a:r>
              <a:rPr lang="en-GB" sz="2400" b="1" dirty="0">
                <a:hlinkClick r:id="rId4"/>
              </a:rPr>
              <a:t>Samba</a:t>
            </a:r>
            <a:endParaRPr lang="en-GB" sz="2400" b="1" dirty="0"/>
          </a:p>
        </p:txBody>
      </p:sp>
      <p:sp>
        <p:nvSpPr>
          <p:cNvPr id="13" name="TextBox 12">
            <a:hlinkClick r:id="rId4"/>
            <a:extLst>
              <a:ext uri="{FF2B5EF4-FFF2-40B4-BE49-F238E27FC236}">
                <a16:creationId xmlns:a16="http://schemas.microsoft.com/office/drawing/2014/main" id="{2B478558-949A-45ED-B441-7C7B95A9B7ED}"/>
              </a:ext>
            </a:extLst>
          </p:cNvPr>
          <p:cNvSpPr txBox="1"/>
          <p:nvPr/>
        </p:nvSpPr>
        <p:spPr>
          <a:xfrm rot="20655525">
            <a:off x="5564815" y="1158831"/>
            <a:ext cx="1516536" cy="461665"/>
          </a:xfrm>
          <a:prstGeom prst="rect">
            <a:avLst/>
          </a:prstGeom>
          <a:noFill/>
        </p:spPr>
        <p:txBody>
          <a:bodyPr wrap="square" rtlCol="0">
            <a:spAutoFit/>
          </a:bodyPr>
          <a:lstStyle/>
          <a:p>
            <a:pPr algn="ctr"/>
            <a:r>
              <a:rPr lang="en-GB" sz="2400" b="1" dirty="0">
                <a:hlinkClick r:id="rId5"/>
              </a:rPr>
              <a:t>Salsa</a:t>
            </a:r>
            <a:endParaRPr lang="en-GB" sz="2400" b="1" dirty="0"/>
          </a:p>
        </p:txBody>
      </p:sp>
      <p:sp>
        <p:nvSpPr>
          <p:cNvPr id="14" name="TextBox 13">
            <a:hlinkClick r:id="rId4"/>
            <a:extLst>
              <a:ext uri="{FF2B5EF4-FFF2-40B4-BE49-F238E27FC236}">
                <a16:creationId xmlns:a16="http://schemas.microsoft.com/office/drawing/2014/main" id="{BAA59817-37D2-4F93-B791-F8E0DB574579}"/>
              </a:ext>
            </a:extLst>
          </p:cNvPr>
          <p:cNvSpPr txBox="1"/>
          <p:nvPr/>
        </p:nvSpPr>
        <p:spPr>
          <a:xfrm rot="339935">
            <a:off x="5295780" y="2683952"/>
            <a:ext cx="1905240" cy="3416320"/>
          </a:xfrm>
          <a:prstGeom prst="rect">
            <a:avLst/>
          </a:prstGeom>
          <a:noFill/>
        </p:spPr>
        <p:txBody>
          <a:bodyPr wrap="square" rtlCol="0">
            <a:spAutoFit/>
          </a:bodyPr>
          <a:lstStyle/>
          <a:p>
            <a:pPr algn="ctr"/>
            <a:r>
              <a:rPr lang="en-GB" sz="2400" b="1" dirty="0">
                <a:hlinkClick r:id="rId6"/>
              </a:rPr>
              <a:t>Rhumba</a:t>
            </a:r>
          </a:p>
          <a:p>
            <a:pPr algn="ctr"/>
            <a:r>
              <a:rPr lang="en-GB" sz="2400" b="1" dirty="0">
                <a:hlinkClick r:id="rId6"/>
              </a:rPr>
              <a:t>Samba</a:t>
            </a:r>
          </a:p>
          <a:p>
            <a:pPr algn="ctr"/>
            <a:r>
              <a:rPr lang="en-GB" sz="2400" b="1" dirty="0">
                <a:hlinkClick r:id="rId6"/>
              </a:rPr>
              <a:t>Tango</a:t>
            </a:r>
          </a:p>
          <a:p>
            <a:pPr algn="ctr"/>
            <a:r>
              <a:rPr lang="en-GB" sz="2400" b="1" dirty="0">
                <a:hlinkClick r:id="rId6"/>
              </a:rPr>
              <a:t>Beguine</a:t>
            </a:r>
          </a:p>
          <a:p>
            <a:pPr algn="ctr"/>
            <a:r>
              <a:rPr lang="en-GB" sz="2400" b="1" dirty="0">
                <a:hlinkClick r:id="rId6"/>
              </a:rPr>
              <a:t>Calypso</a:t>
            </a:r>
          </a:p>
          <a:p>
            <a:pPr algn="ctr"/>
            <a:r>
              <a:rPr lang="en-GB" sz="2400" b="1" dirty="0">
                <a:hlinkClick r:id="rId6"/>
              </a:rPr>
              <a:t>Mambo</a:t>
            </a:r>
          </a:p>
          <a:p>
            <a:pPr algn="ctr"/>
            <a:r>
              <a:rPr lang="en-GB" sz="2400" b="1" dirty="0">
                <a:hlinkClick r:id="rId6"/>
              </a:rPr>
              <a:t>Cha </a:t>
            </a:r>
            <a:r>
              <a:rPr lang="en-GB" sz="2400" b="1" dirty="0" err="1">
                <a:hlinkClick r:id="rId6"/>
              </a:rPr>
              <a:t>Cha</a:t>
            </a:r>
            <a:endParaRPr lang="en-GB" sz="2400" b="1" dirty="0">
              <a:hlinkClick r:id="rId6"/>
            </a:endParaRPr>
          </a:p>
          <a:p>
            <a:pPr algn="ctr"/>
            <a:r>
              <a:rPr lang="en-GB" sz="2400" b="1" dirty="0">
                <a:hlinkClick r:id="rId6"/>
              </a:rPr>
              <a:t>Merengue</a:t>
            </a:r>
          </a:p>
          <a:p>
            <a:pPr algn="ctr"/>
            <a:r>
              <a:rPr lang="en-GB" sz="2400" b="1" dirty="0" err="1">
                <a:hlinkClick r:id="rId6"/>
              </a:rPr>
              <a:t>Bossa</a:t>
            </a:r>
            <a:r>
              <a:rPr lang="en-GB" sz="2400" b="1" dirty="0">
                <a:hlinkClick r:id="rId6"/>
              </a:rPr>
              <a:t> Nova</a:t>
            </a:r>
            <a:endParaRPr lang="en-GB" sz="2400" b="1" dirty="0"/>
          </a:p>
        </p:txBody>
      </p:sp>
      <p:pic>
        <p:nvPicPr>
          <p:cNvPr id="1026" name="Picture 2" descr="Image result for latin rhythms">
            <a:extLst>
              <a:ext uri="{FF2B5EF4-FFF2-40B4-BE49-F238E27FC236}">
                <a16:creationId xmlns:a16="http://schemas.microsoft.com/office/drawing/2014/main" id="{29C2A386-4CCA-4781-9786-64782BBA8A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3822" y="159026"/>
            <a:ext cx="4699556" cy="6642833"/>
          </a:xfrm>
          <a:prstGeom prst="rect">
            <a:avLst/>
          </a:prstGeom>
          <a:noFill/>
          <a:extLst>
            <a:ext uri="{909E8E84-426E-40DD-AFC4-6F175D3DCCD1}">
              <a14:hiddenFill xmlns:a14="http://schemas.microsoft.com/office/drawing/2010/main">
                <a:solidFill>
                  <a:srgbClr val="FFFFFF"/>
                </a:solidFill>
              </a14:hiddenFill>
            </a:ext>
          </a:extLst>
        </p:spPr>
      </p:pic>
      <p:sp>
        <p:nvSpPr>
          <p:cNvPr id="20" name="AutoShape 10" descr="Image result for latin rhythms">
            <a:extLst>
              <a:ext uri="{FF2B5EF4-FFF2-40B4-BE49-F238E27FC236}">
                <a16:creationId xmlns:a16="http://schemas.microsoft.com/office/drawing/2014/main" id="{196595A7-89F5-4B13-9A18-4259E60E1993}"/>
              </a:ext>
            </a:extLst>
          </p:cNvPr>
          <p:cNvSpPr>
            <a:spLocks noChangeAspect="1" noChangeArrowheads="1"/>
          </p:cNvSpPr>
          <p:nvPr/>
        </p:nvSpPr>
        <p:spPr bwMode="auto">
          <a:xfrm>
            <a:off x="3271865" y="604865"/>
            <a:ext cx="2976535" cy="297653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descr="A close up of text on a white background&#10;&#10;Description automatically generated">
            <a:extLst>
              <a:ext uri="{FF2B5EF4-FFF2-40B4-BE49-F238E27FC236}">
                <a16:creationId xmlns:a16="http://schemas.microsoft.com/office/drawing/2014/main" id="{B36B8800-CB5D-4E01-80D8-CF31785EFBD6}"/>
              </a:ext>
            </a:extLst>
          </p:cNvPr>
          <p:cNvPicPr>
            <a:picLocks noChangeAspect="1"/>
          </p:cNvPicPr>
          <p:nvPr/>
        </p:nvPicPr>
        <p:blipFill rotWithShape="1">
          <a:blip r:embed="rId8"/>
          <a:srcRect l="-220" t="8371" r="220"/>
          <a:stretch/>
        </p:blipFill>
        <p:spPr>
          <a:xfrm>
            <a:off x="1883793" y="1452660"/>
            <a:ext cx="3321634" cy="2976535"/>
          </a:xfrm>
          <a:prstGeom prst="rect">
            <a:avLst/>
          </a:prstGeom>
        </p:spPr>
      </p:pic>
      <p:sp>
        <p:nvSpPr>
          <p:cNvPr id="2" name="TextBox 1">
            <a:extLst>
              <a:ext uri="{FF2B5EF4-FFF2-40B4-BE49-F238E27FC236}">
                <a16:creationId xmlns:a16="http://schemas.microsoft.com/office/drawing/2014/main" id="{09F2CC17-642C-4E46-AE2A-3BA643832067}"/>
              </a:ext>
            </a:extLst>
          </p:cNvPr>
          <p:cNvSpPr txBox="1"/>
          <p:nvPr/>
        </p:nvSpPr>
        <p:spPr>
          <a:xfrm>
            <a:off x="689824" y="6034016"/>
            <a:ext cx="1602936" cy="369332"/>
          </a:xfrm>
          <a:prstGeom prst="rect">
            <a:avLst/>
          </a:prstGeom>
          <a:noFill/>
        </p:spPr>
        <p:txBody>
          <a:bodyPr wrap="square" rtlCol="0">
            <a:spAutoFit/>
          </a:bodyPr>
          <a:lstStyle/>
          <a:p>
            <a:r>
              <a:rPr lang="en-GB" b="1" dirty="0" err="1">
                <a:hlinkClick r:id="rId9"/>
              </a:rPr>
              <a:t>Habernera</a:t>
            </a:r>
            <a:endParaRPr lang="en-GB" b="1" dirty="0"/>
          </a:p>
        </p:txBody>
      </p:sp>
    </p:spTree>
    <p:extLst>
      <p:ext uri="{BB962C8B-B14F-4D97-AF65-F5344CB8AC3E}">
        <p14:creationId xmlns:p14="http://schemas.microsoft.com/office/powerpoint/2010/main" val="180175684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{92F37F4D-3648-4F4D-9CF0-833B14F907D7}tf04033937</Template>
  <TotalTime>917</TotalTime>
  <Words>484</Words>
  <Application>Microsoft Office PowerPoint</Application>
  <PresentationFormat>Widescreen</PresentationFormat>
  <Paragraphs>40</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Gothic</vt:lpstr>
      <vt:lpstr>Vapor Trail</vt:lpstr>
      <vt:lpstr>Contemporary  latin music </vt:lpstr>
      <vt:lpstr>CUBAN MUSIC</vt:lpstr>
      <vt:lpstr>CLAVE</vt:lpstr>
      <vt:lpstr>CUBAN MUSIC</vt:lpstr>
      <vt:lpstr>“Chan Chan”  performed by Buena vista social club  at the Carnegie hall </vt:lpstr>
      <vt:lpstr>“da camino a la vereda”  performed by Buena vista social club  </vt:lpstr>
      <vt:lpstr>“El Cuarto De Tula”  performed by Buena vista social club  </vt:lpstr>
      <vt:lpstr>Buena vista social club  Pianist ruben Gonzalez performing  with ry cooder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latin music</dc:title>
  <dc:creator>Penny Hastings</dc:creator>
  <cp:lastModifiedBy>Vicki Brown (Childrens Services)</cp:lastModifiedBy>
  <cp:revision>33</cp:revision>
  <dcterms:created xsi:type="dcterms:W3CDTF">2020-02-02T22:21:30Z</dcterms:created>
  <dcterms:modified xsi:type="dcterms:W3CDTF">2021-02-17T16:49:07Z</dcterms:modified>
</cp:coreProperties>
</file>